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C1489D8-1F93-48B9-BB89-B17C308F0A3A}">
  <a:tblStyle styleId="{2C1489D8-1F93-48B9-BB89-B17C308F0A3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332b18dc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332b18dc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2f8fc4ac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2f8fc4ac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4d1b5f82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a4d1b5f82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4d1b5f826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a4d1b5f826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4d1b5f826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4d1b5f826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4d1b5f82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a4d1b5f82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38266ce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38266ce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238266ce1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238266ce1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238266ce1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238266ce1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238266ce1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238266ce1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a4d1b5f826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a4d1b5f826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35780241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35780241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238266ce1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238266ce1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238266ce1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238266ce1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238266ce1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238266ce1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a4d1b5f82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a4d1b5f82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4d1b5f82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4d1b5f82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4d1b5f82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4d1b5f82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4d1b5f82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4d1b5f82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4d1b5f82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a4d1b5f82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4d1b5f826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4d1b5f826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2f8fc4a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2f8fc4a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4d1b5f82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4d1b5f82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273075" y="507925"/>
            <a:ext cx="8520600" cy="11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/>
              <a:t>Object Oriented Programming</a:t>
            </a:r>
            <a:endParaRPr b="1" sz="3300"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3959528"/>
            <a:ext cx="8520600" cy="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700">
                <a:solidFill>
                  <a:srgbClr val="0000FF"/>
                </a:solidFill>
              </a:rPr>
              <a:t>Sourish Dasgupta</a:t>
            </a:r>
            <a:endParaRPr b="1" sz="1700"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600">
                <a:solidFill>
                  <a:srgbClr val="0000FF"/>
                </a:solidFill>
              </a:rPr>
              <a:t>Assistant Professor, DA-IICT, Gandhinagar</a:t>
            </a:r>
            <a:endParaRPr sz="1600"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i="1" lang="en" sz="1600">
                <a:solidFill>
                  <a:srgbClr val="0000FF"/>
                </a:solidFill>
              </a:rPr>
              <a:t>https://daiict.ac.in/faculty/sourish-dasgupta</a:t>
            </a:r>
            <a:endParaRPr i="1" sz="1900"/>
          </a:p>
        </p:txBody>
      </p:sp>
      <p:sp>
        <p:nvSpPr>
          <p:cNvPr id="101" name="Google Shape;101;p25"/>
          <p:cNvSpPr txBox="1"/>
          <p:nvPr>
            <p:ph idx="1" type="subTitle"/>
          </p:nvPr>
        </p:nvSpPr>
        <p:spPr>
          <a:xfrm>
            <a:off x="273075" y="14667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b="1" lang="en" sz="2000">
                <a:solidFill>
                  <a:schemeClr val="dk1"/>
                </a:solidFill>
              </a:rPr>
              <a:t>Why OOP?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102" name="Google Shape;102;p25"/>
          <p:cNvSpPr txBox="1"/>
          <p:nvPr>
            <p:ph idx="1" type="subTitle"/>
          </p:nvPr>
        </p:nvSpPr>
        <p:spPr>
          <a:xfrm>
            <a:off x="273075" y="20835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2000"/>
              <a:t>IT560</a:t>
            </a:r>
            <a:endParaRPr sz="1900"/>
          </a:p>
        </p:txBody>
      </p:sp>
      <p:pic>
        <p:nvPicPr>
          <p:cNvPr id="103" name="Google Shape;1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175" y="2769669"/>
            <a:ext cx="1146397" cy="11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/>
          <p:nvPr/>
        </p:nvSpPr>
        <p:spPr>
          <a:xfrm>
            <a:off x="-150" y="4691500"/>
            <a:ext cx="91440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 txBox="1"/>
          <p:nvPr/>
        </p:nvSpPr>
        <p:spPr>
          <a:xfrm>
            <a:off x="6066175" y="4776875"/>
            <a:ext cx="177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Sourish Dasgupta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547775" y="4776850"/>
            <a:ext cx="2756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IT560: Why OOP?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15" name="Google Shape;215;p34"/>
          <p:cNvSpPr/>
          <p:nvPr/>
        </p:nvSpPr>
        <p:spPr>
          <a:xfrm>
            <a:off x="4241850" y="4518475"/>
            <a:ext cx="646800" cy="655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06" y="4665724"/>
            <a:ext cx="40605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Is Closure scalable?</a:t>
            </a:r>
            <a:endParaRPr sz="2120"/>
          </a:p>
        </p:txBody>
      </p:sp>
      <p:sp>
        <p:nvSpPr>
          <p:cNvPr id="219" name="Google Shape;219;p34"/>
          <p:cNvSpPr txBox="1"/>
          <p:nvPr/>
        </p:nvSpPr>
        <p:spPr>
          <a:xfrm>
            <a:off x="311700" y="1108400"/>
            <a:ext cx="8281500" cy="3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Scalability</a:t>
            </a:r>
            <a:r>
              <a:rPr lang="en" sz="1200">
                <a:solidFill>
                  <a:schemeClr val="dk1"/>
                </a:solidFill>
              </a:rPr>
              <a:t>: </a:t>
            </a:r>
            <a:r>
              <a:rPr b="1" lang="en" sz="1200">
                <a:solidFill>
                  <a:schemeClr val="dk1"/>
                </a:solidFill>
              </a:rPr>
              <a:t>Not ideal for large-scale or distributed systems.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</a:rPr>
              <a:t>L</a:t>
            </a: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</a:rPr>
              <a:t>ocalized</a:t>
            </a:r>
            <a:r>
              <a:rPr lang="en" sz="1200">
                <a:solidFill>
                  <a:schemeClr val="dk1"/>
                </a:solidFill>
              </a:rPr>
              <a:t> and </a:t>
            </a: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</a:rPr>
              <a:t>encapsulate state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i="1" lang="en" sz="1200">
                <a:solidFill>
                  <a:srgbClr val="FF0000"/>
                </a:solidFill>
              </a:rPr>
              <a:t>within a </a:t>
            </a:r>
            <a:r>
              <a:rPr i="1" lang="en" sz="1200" u="sng">
                <a:solidFill>
                  <a:srgbClr val="FF0000"/>
                </a:solidFill>
              </a:rPr>
              <a:t>single </a:t>
            </a:r>
            <a:r>
              <a:rPr i="1" lang="en" sz="1200">
                <a:solidFill>
                  <a:srgbClr val="FF0000"/>
                </a:solidFill>
              </a:rPr>
              <a:t>function </a:t>
            </a:r>
            <a:endParaRPr i="1" sz="12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Works well for </a:t>
            </a: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</a:rPr>
              <a:t>small, isolated</a:t>
            </a:r>
            <a:r>
              <a:rPr lang="en" sz="1200">
                <a:solidFill>
                  <a:schemeClr val="dk1"/>
                </a:solidFill>
              </a:rPr>
              <a:t> systems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Does not scale well when: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System needs to handle a large number of concurrent users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State needs to be shared or synchronized across multiple instances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Closures also become harder to maintain and debug as the functionality grows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Best for</a:t>
            </a:r>
            <a:r>
              <a:rPr lang="en" sz="1200">
                <a:solidFill>
                  <a:schemeClr val="dk1"/>
                </a:solidFill>
              </a:rPr>
              <a:t>: Small-scale, self-contained applications where each instance handles independent users or sessions.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/>
          <p:nvPr/>
        </p:nvSpPr>
        <p:spPr>
          <a:xfrm>
            <a:off x="-150" y="4691500"/>
            <a:ext cx="91440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5"/>
          <p:cNvSpPr txBox="1"/>
          <p:nvPr/>
        </p:nvSpPr>
        <p:spPr>
          <a:xfrm>
            <a:off x="6066175" y="4776875"/>
            <a:ext cx="177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Sourish Dasgupta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26" name="Google Shape;226;p35"/>
          <p:cNvSpPr txBox="1"/>
          <p:nvPr/>
        </p:nvSpPr>
        <p:spPr>
          <a:xfrm>
            <a:off x="547775" y="4776850"/>
            <a:ext cx="2756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IT560: Why OOP?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27" name="Google Shape;227;p35"/>
          <p:cNvSpPr/>
          <p:nvPr/>
        </p:nvSpPr>
        <p:spPr>
          <a:xfrm>
            <a:off x="4241850" y="4518475"/>
            <a:ext cx="646800" cy="655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06" y="4665724"/>
            <a:ext cx="40605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What would be a scalable version? </a:t>
            </a:r>
            <a:r>
              <a:rPr lang="en" sz="2120">
                <a:highlight>
                  <a:srgbClr val="FFFF00"/>
                </a:highlight>
              </a:rPr>
              <a:t>Immutable Data Structure</a:t>
            </a:r>
            <a:endParaRPr sz="2120">
              <a:highlight>
                <a:srgbClr val="FFFF00"/>
              </a:highlight>
            </a:endParaRPr>
          </a:p>
        </p:txBody>
      </p:sp>
      <p:grpSp>
        <p:nvGrpSpPr>
          <p:cNvPr id="231" name="Google Shape;231;p35"/>
          <p:cNvGrpSpPr/>
          <p:nvPr/>
        </p:nvGrpSpPr>
        <p:grpSpPr>
          <a:xfrm>
            <a:off x="1904485" y="894347"/>
            <a:ext cx="5639101" cy="3724800"/>
            <a:chOff x="235950" y="949400"/>
            <a:chExt cx="5639101" cy="3724800"/>
          </a:xfrm>
        </p:grpSpPr>
        <p:sp>
          <p:nvSpPr>
            <p:cNvPr id="232" name="Google Shape;232;p35"/>
            <p:cNvSpPr/>
            <p:nvPr/>
          </p:nvSpPr>
          <p:spPr>
            <a:xfrm>
              <a:off x="235951" y="1009375"/>
              <a:ext cx="5639100" cy="35607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5"/>
            <p:cNvSpPr txBox="1"/>
            <p:nvPr/>
          </p:nvSpPr>
          <p:spPr>
            <a:xfrm>
              <a:off x="235950" y="949400"/>
              <a:ext cx="4531200" cy="37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def </a:t>
              </a:r>
              <a:r>
                <a:rPr b="1" lang="en" sz="100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add</a:t>
              </a: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(state, value):</a:t>
              </a:r>
              <a:endParaRPr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" sz="1000"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 state + value </a:t>
              </a:r>
              <a:r>
                <a:rPr b="1" lang="en" sz="1000"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#</a:t>
              </a:r>
              <a:r>
                <a:rPr b="1" lang="en" sz="1000">
                  <a:solidFill>
                    <a:schemeClr val="dk1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creates and returns a </a:t>
              </a:r>
              <a:r>
                <a:rPr b="1" i="1" lang="en" sz="1000" u="sng">
                  <a:solidFill>
                    <a:schemeClr val="dk1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new</a:t>
              </a:r>
              <a:r>
                <a:rPr b="1" lang="en" sz="1000">
                  <a:solidFill>
                    <a:schemeClr val="dk1"/>
                  </a:solidFill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state</a:t>
              </a:r>
              <a:endParaRPr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def </a:t>
              </a:r>
              <a:r>
                <a:rPr b="1" lang="en" sz="100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subtract</a:t>
              </a: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(state, value):</a:t>
              </a:r>
              <a:endParaRPr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" sz="1000"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</a:t>
              </a:r>
              <a:r>
                <a:rPr lang="en" sz="1000"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eturn state - value</a:t>
              </a:r>
              <a:endParaRPr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def </a:t>
              </a:r>
              <a:r>
                <a:rPr b="1" lang="en" sz="100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multiply</a:t>
              </a: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(state, value):</a:t>
              </a:r>
              <a:endParaRPr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" sz="1000"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 state * value</a:t>
              </a:r>
              <a:endParaRPr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def </a:t>
              </a:r>
              <a:r>
                <a:rPr b="1" lang="en" sz="100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divide</a:t>
              </a: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(state, value):</a:t>
              </a:r>
              <a:endParaRPr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    if value == 0:</a:t>
              </a:r>
              <a:endParaRPr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        </a:t>
              </a:r>
              <a:r>
                <a:rPr lang="en" sz="1000"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 "Error: Division by zero", state</a:t>
              </a:r>
              <a:endParaRPr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    </a:t>
              </a:r>
              <a:r>
                <a:rPr lang="en" sz="1000"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 state / value</a:t>
              </a:r>
              <a:endParaRPr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Courier New"/>
                  <a:ea typeface="Courier New"/>
                  <a:cs typeface="Courier New"/>
                  <a:sym typeface="Courier New"/>
                </a:rPr>
                <a:t># Example Usage</a:t>
              </a:r>
              <a:endParaRPr b="1"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state = 0  </a:t>
              </a:r>
              <a:r>
                <a:rPr b="1" lang="en" sz="1000">
                  <a:latin typeface="Courier New"/>
                  <a:ea typeface="Courier New"/>
                  <a:cs typeface="Courier New"/>
                  <a:sym typeface="Courier New"/>
                </a:rPr>
                <a:t># Initial state</a:t>
              </a:r>
              <a:endParaRPr b="1"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state = </a:t>
              </a:r>
              <a:r>
                <a:rPr b="1" lang="en" sz="100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add</a:t>
              </a: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(state, 5)       </a:t>
              </a:r>
              <a:r>
                <a:rPr b="1" lang="en" sz="1000">
                  <a:latin typeface="Courier New"/>
                  <a:ea typeface="Courier New"/>
                  <a:cs typeface="Courier New"/>
                  <a:sym typeface="Courier New"/>
                </a:rPr>
                <a:t># Add 5; </a:t>
              </a:r>
              <a:r>
                <a:rPr b="1" lang="en" sz="1000"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returns a </a:t>
              </a:r>
              <a:r>
                <a:rPr b="1" i="1" lang="en" sz="1000" u="sng"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new</a:t>
              </a:r>
              <a:r>
                <a:rPr b="1" lang="en" sz="1000">
                  <a:highlight>
                    <a:srgbClr val="FFFF00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state</a:t>
              </a:r>
              <a:endParaRPr b="1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state = </a:t>
              </a:r>
              <a:r>
                <a:rPr b="1" lang="en" sz="100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multiply</a:t>
              </a: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(state, 2)  </a:t>
              </a:r>
              <a:r>
                <a:rPr b="1" lang="en" sz="1000">
                  <a:latin typeface="Courier New"/>
                  <a:ea typeface="Courier New"/>
                  <a:cs typeface="Courier New"/>
                  <a:sym typeface="Courier New"/>
                </a:rPr>
                <a:t># Multiply by 2</a:t>
              </a:r>
              <a:endParaRPr b="1"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state = </a:t>
              </a:r>
              <a:r>
                <a:rPr b="1" lang="en" sz="100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subtract</a:t>
              </a: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(state, 3)  </a:t>
              </a:r>
              <a:r>
                <a:rPr b="1" lang="en" sz="1000">
                  <a:latin typeface="Courier New"/>
                  <a:ea typeface="Courier New"/>
                  <a:cs typeface="Courier New"/>
                  <a:sym typeface="Courier New"/>
                </a:rPr>
                <a:t># Subtract 3</a:t>
              </a:r>
              <a:endParaRPr b="1"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state = </a:t>
              </a:r>
              <a:r>
                <a:rPr b="1" lang="en" sz="1000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divide</a:t>
              </a: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(state, 7)    </a:t>
              </a:r>
              <a:r>
                <a:rPr b="1" lang="en" sz="1000">
                  <a:latin typeface="Courier New"/>
                  <a:ea typeface="Courier New"/>
                  <a:cs typeface="Courier New"/>
                  <a:sym typeface="Courier New"/>
                </a:rPr>
                <a:t># Divide by 7</a:t>
              </a:r>
              <a:endParaRPr b="1"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Courier New"/>
                  <a:ea typeface="Courier New"/>
                  <a:cs typeface="Courier New"/>
                  <a:sym typeface="Courier New"/>
                </a:rPr>
                <a:t>print(state)  </a:t>
              </a:r>
              <a:r>
                <a:rPr b="1" lang="en" sz="1000">
                  <a:latin typeface="Courier New"/>
                  <a:ea typeface="Courier New"/>
                  <a:cs typeface="Courier New"/>
                  <a:sym typeface="Courier New"/>
                </a:rPr>
                <a:t># Output: 1.0</a:t>
              </a:r>
              <a:endParaRPr b="1" sz="10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/>
          <p:nvPr/>
        </p:nvSpPr>
        <p:spPr>
          <a:xfrm>
            <a:off x="-150" y="4691500"/>
            <a:ext cx="91440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6"/>
          <p:cNvSpPr txBox="1"/>
          <p:nvPr/>
        </p:nvSpPr>
        <p:spPr>
          <a:xfrm>
            <a:off x="6066175" y="4776875"/>
            <a:ext cx="177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Sourish Dasgupta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40" name="Google Shape;240;p36"/>
          <p:cNvSpPr txBox="1"/>
          <p:nvPr/>
        </p:nvSpPr>
        <p:spPr>
          <a:xfrm>
            <a:off x="547775" y="4776850"/>
            <a:ext cx="2756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IT560: Why OOP?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41" name="Google Shape;241;p36"/>
          <p:cNvSpPr/>
          <p:nvPr/>
        </p:nvSpPr>
        <p:spPr>
          <a:xfrm>
            <a:off x="4241850" y="4518475"/>
            <a:ext cx="646800" cy="655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06" y="4665724"/>
            <a:ext cx="40605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Key Takeaways</a:t>
            </a:r>
            <a:endParaRPr sz="2120"/>
          </a:p>
        </p:txBody>
      </p:sp>
      <p:graphicFrame>
        <p:nvGraphicFramePr>
          <p:cNvPr id="245" name="Google Shape;245;p36"/>
          <p:cNvGraphicFramePr/>
          <p:nvPr/>
        </p:nvGraphicFramePr>
        <p:xfrm>
          <a:off x="183859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{2C1489D8-1F93-48B9-BB89-B17C308F0A3A}</a:tableStyleId>
              </a:tblPr>
              <a:tblGrid>
                <a:gridCol w="2590800"/>
                <a:gridCol w="1276350"/>
                <a:gridCol w="49053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Version</a:t>
                      </a:r>
                      <a:endParaRPr b="1"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Scalability</a:t>
                      </a:r>
                      <a:endParaRPr b="1"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Best Use Case</a:t>
                      </a:r>
                      <a:endParaRPr b="1"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Closure</a:t>
                      </a:r>
                      <a:r>
                        <a:rPr lang="en" sz="1200"/>
                        <a:t>-Based Stateful Calculator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Limited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Small-scale, session-based systems where each instance operates independently.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Stateful Calculator Using </a:t>
                      </a: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Generators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Limited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Small-scale systems requiring efficient, localized state handling.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Stateful Calculator with </a:t>
                      </a: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Explicit State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Moderately Scalable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Stateless systems that require functional principles and immutability.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D9EAD3"/>
                          </a:highlight>
                        </a:rPr>
                        <a:t>Stateful Calculator Using </a:t>
                      </a:r>
                      <a:r>
                        <a:rPr lang="en" sz="1200">
                          <a:solidFill>
                            <a:srgbClr val="FF0000"/>
                          </a:solidFill>
                          <a:highlight>
                            <a:srgbClr val="D9EAD3"/>
                          </a:highlight>
                        </a:rPr>
                        <a:t>Immutable Data Structure</a:t>
                      </a:r>
                      <a:endParaRPr sz="1200">
                        <a:solidFill>
                          <a:srgbClr val="FF0000"/>
                        </a:solidFill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D9EAD3"/>
                          </a:highlight>
                        </a:rPr>
                        <a:t>Highly Scalable</a:t>
                      </a:r>
                      <a:endParaRPr sz="1200"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D9EAD3"/>
                          </a:highlight>
                        </a:rPr>
                        <a:t>Large-scale, distributed systems, or applications requiring horizontal scaling.</a:t>
                      </a:r>
                      <a:endParaRPr sz="1200"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/>
          <p:nvPr/>
        </p:nvSpPr>
        <p:spPr>
          <a:xfrm>
            <a:off x="-150" y="4691500"/>
            <a:ext cx="91440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7"/>
          <p:cNvSpPr txBox="1"/>
          <p:nvPr/>
        </p:nvSpPr>
        <p:spPr>
          <a:xfrm>
            <a:off x="6066175" y="4776875"/>
            <a:ext cx="177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Sourish Dasgupta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/>
          <p:nvPr/>
        </p:nvSpPr>
        <p:spPr>
          <a:xfrm>
            <a:off x="547775" y="4776850"/>
            <a:ext cx="2756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IT560: Why OOP?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53" name="Google Shape;253;p37"/>
          <p:cNvSpPr/>
          <p:nvPr/>
        </p:nvSpPr>
        <p:spPr>
          <a:xfrm>
            <a:off x="4241850" y="4518475"/>
            <a:ext cx="646800" cy="655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06" y="4665724"/>
            <a:ext cx="40605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Then why OOP? Why not Immutable Data Structures?</a:t>
            </a:r>
            <a:endParaRPr i="1" sz="212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/>
        </p:nvSpPr>
        <p:spPr>
          <a:xfrm>
            <a:off x="-150" y="4691500"/>
            <a:ext cx="91440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8"/>
          <p:cNvSpPr txBox="1"/>
          <p:nvPr/>
        </p:nvSpPr>
        <p:spPr>
          <a:xfrm>
            <a:off x="6066175" y="4776875"/>
            <a:ext cx="177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Sourish Dasgupta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63" name="Google Shape;263;p38"/>
          <p:cNvSpPr txBox="1"/>
          <p:nvPr/>
        </p:nvSpPr>
        <p:spPr>
          <a:xfrm>
            <a:off x="547775" y="4776850"/>
            <a:ext cx="2756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IT560: Why OOP?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64" name="Google Shape;264;p38"/>
          <p:cNvSpPr/>
          <p:nvPr/>
        </p:nvSpPr>
        <p:spPr>
          <a:xfrm>
            <a:off x="4241850" y="4518475"/>
            <a:ext cx="646800" cy="655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06" y="4665724"/>
            <a:ext cx="40605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real-world entities can make life “unreal”</a:t>
            </a:r>
            <a:endParaRPr/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1313" y="931213"/>
            <a:ext cx="3521375" cy="35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/>
          <p:nvPr/>
        </p:nvSpPr>
        <p:spPr>
          <a:xfrm>
            <a:off x="457050" y="1022425"/>
            <a:ext cx="8163000" cy="3263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9"/>
          <p:cNvSpPr/>
          <p:nvPr/>
        </p:nvSpPr>
        <p:spPr>
          <a:xfrm>
            <a:off x="-150" y="4691500"/>
            <a:ext cx="91440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9"/>
          <p:cNvSpPr txBox="1"/>
          <p:nvPr/>
        </p:nvSpPr>
        <p:spPr>
          <a:xfrm>
            <a:off x="6066175" y="4776875"/>
            <a:ext cx="177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Sourish Dasgupta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76" name="Google Shape;276;p39"/>
          <p:cNvSpPr txBox="1"/>
          <p:nvPr/>
        </p:nvSpPr>
        <p:spPr>
          <a:xfrm>
            <a:off x="547775" y="4776850"/>
            <a:ext cx="2756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IT560: Why OOP?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77" name="Google Shape;277;p39"/>
          <p:cNvSpPr/>
          <p:nvPr/>
        </p:nvSpPr>
        <p:spPr>
          <a:xfrm>
            <a:off x="4241850" y="4518475"/>
            <a:ext cx="646800" cy="655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06" y="4665724"/>
            <a:ext cx="40605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Modeling a Car in FP via </a:t>
            </a:r>
            <a:r>
              <a:rPr lang="en" sz="2220">
                <a:solidFill>
                  <a:srgbClr val="FF0000"/>
                </a:solidFill>
              </a:rPr>
              <a:t>Pure Functions </a:t>
            </a:r>
            <a:r>
              <a:rPr lang="en" sz="2220">
                <a:highlight>
                  <a:srgbClr val="F4CCCC"/>
                </a:highlight>
              </a:rPr>
              <a:t>&amp; Explicit State Passing</a:t>
            </a:r>
            <a:r>
              <a:rPr lang="en" sz="2220"/>
              <a:t>  </a:t>
            </a:r>
            <a:endParaRPr sz="2220"/>
          </a:p>
        </p:txBody>
      </p:sp>
      <p:sp>
        <p:nvSpPr>
          <p:cNvPr id="281" name="Google Shape;281;p39"/>
          <p:cNvSpPr txBox="1"/>
          <p:nvPr/>
        </p:nvSpPr>
        <p:spPr>
          <a:xfrm>
            <a:off x="457050" y="1022425"/>
            <a:ext cx="5937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b="1" lang="en" sz="1000">
                <a:solidFill>
                  <a:srgbClr val="FF0000"/>
                </a:solidFill>
                <a:highlight>
                  <a:srgbClr val="A4C2F4"/>
                </a:highlight>
                <a:latin typeface="Courier New"/>
                <a:ea typeface="Courier New"/>
                <a:cs typeface="Courier New"/>
                <a:sym typeface="Courier New"/>
              </a:rPr>
              <a:t>create_car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(color, engine_size):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return {"color": color, "engine_size": engine_size, "speed": 0}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accelerate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(car, increment):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# Create a </a:t>
            </a:r>
            <a:r>
              <a:rPr b="1" lang="en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car speed-state with updated speed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new_car = </a:t>
            </a:r>
            <a:r>
              <a:rPr lang="en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car.copy()</a:t>
            </a:r>
            <a:endParaRPr sz="1000"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new_car["speed"] += increment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return new_car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brake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(car, decrement):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# Create a </a:t>
            </a:r>
            <a:r>
              <a:rPr b="1" lang="en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car speed-state with updated speed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new_car = </a:t>
            </a:r>
            <a:r>
              <a:rPr lang="en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car.copy()</a:t>
            </a:r>
            <a:endParaRPr sz="1000"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new_car["speed"] = max(0, new_car["speed"] - decrement)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return new_car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display_details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(car):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print(f"Car Details:")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print(f"  Color: {car['color']}")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print(f"  Engine Size: {car['engine_size']}L")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print(f"  Speed: {car['speed']} km/h")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5514975" y="1916525"/>
            <a:ext cx="2881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Example Usage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my_car = </a:t>
            </a:r>
            <a:r>
              <a:rPr b="1" lang="en" sz="1000">
                <a:solidFill>
                  <a:srgbClr val="FF0000"/>
                </a:solidFill>
                <a:highlight>
                  <a:srgbClr val="A4C2F4"/>
                </a:highlight>
                <a:latin typeface="Courier New"/>
                <a:ea typeface="Courier New"/>
                <a:cs typeface="Courier New"/>
                <a:sym typeface="Courier New"/>
              </a:rPr>
              <a:t>create_car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("Red", 2.0)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display_details(my_car)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my_car =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accelerate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(my_car, 50)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display_details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(my_car)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my_car =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brake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(my_car, 20)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display_details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(my_car)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3" name="Google Shape;283;p39"/>
          <p:cNvCxnSpPr/>
          <p:nvPr/>
        </p:nvCxnSpPr>
        <p:spPr>
          <a:xfrm>
            <a:off x="5333225" y="1784750"/>
            <a:ext cx="0" cy="172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4" name="Google Shape;284;p39"/>
          <p:cNvGrpSpPr/>
          <p:nvPr/>
        </p:nvGrpSpPr>
        <p:grpSpPr>
          <a:xfrm>
            <a:off x="2438400" y="3261350"/>
            <a:ext cx="3078600" cy="428625"/>
            <a:chOff x="2209800" y="3261350"/>
            <a:chExt cx="3078600" cy="428625"/>
          </a:xfrm>
        </p:grpSpPr>
        <p:cxnSp>
          <p:nvCxnSpPr>
            <p:cNvPr id="285" name="Google Shape;285;p39"/>
            <p:cNvCxnSpPr/>
            <p:nvPr/>
          </p:nvCxnSpPr>
          <p:spPr>
            <a:xfrm flipH="1" rot="10800000">
              <a:off x="2876550" y="3566075"/>
              <a:ext cx="133500" cy="12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6" name="Google Shape;286;p39"/>
            <p:cNvSpPr txBox="1"/>
            <p:nvPr/>
          </p:nvSpPr>
          <p:spPr>
            <a:xfrm>
              <a:off x="2209800" y="3261350"/>
              <a:ext cx="3078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000FF"/>
                  </a:solidFill>
                </a:rPr>
                <a:t>Trivia: Same as double quote</a:t>
              </a:r>
              <a:r>
                <a:rPr lang="en" sz="1000">
                  <a:solidFill>
                    <a:schemeClr val="dk2"/>
                  </a:solidFill>
                </a:rPr>
                <a:t> - </a:t>
              </a:r>
              <a:r>
                <a:rPr lang="en" sz="10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car[“color”]</a:t>
              </a:r>
              <a:endPara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87" name="Google Shape;287;p39"/>
          <p:cNvGrpSpPr/>
          <p:nvPr/>
        </p:nvGrpSpPr>
        <p:grpSpPr>
          <a:xfrm>
            <a:off x="5524500" y="1022975"/>
            <a:ext cx="2706900" cy="381000"/>
            <a:chOff x="2552700" y="3308975"/>
            <a:chExt cx="2706900" cy="381000"/>
          </a:xfrm>
        </p:grpSpPr>
        <p:cxnSp>
          <p:nvCxnSpPr>
            <p:cNvPr id="288" name="Google Shape;288;p39"/>
            <p:cNvCxnSpPr/>
            <p:nvPr/>
          </p:nvCxnSpPr>
          <p:spPr>
            <a:xfrm flipH="1" rot="10800000">
              <a:off x="2876550" y="3566075"/>
              <a:ext cx="133500" cy="12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9" name="Google Shape;289;p39"/>
            <p:cNvSpPr txBox="1"/>
            <p:nvPr/>
          </p:nvSpPr>
          <p:spPr>
            <a:xfrm>
              <a:off x="2552700" y="3308975"/>
              <a:ext cx="2706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000FF"/>
                  </a:solidFill>
                </a:rPr>
                <a:t>Dictionary emulating an object</a:t>
              </a:r>
              <a:endPara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/>
          <p:nvPr/>
        </p:nvSpPr>
        <p:spPr>
          <a:xfrm>
            <a:off x="228450" y="1022425"/>
            <a:ext cx="8648700" cy="3088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0"/>
          <p:cNvSpPr/>
          <p:nvPr/>
        </p:nvSpPr>
        <p:spPr>
          <a:xfrm>
            <a:off x="-150" y="4691500"/>
            <a:ext cx="91440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0"/>
          <p:cNvSpPr txBox="1"/>
          <p:nvPr/>
        </p:nvSpPr>
        <p:spPr>
          <a:xfrm>
            <a:off x="6066175" y="4776875"/>
            <a:ext cx="177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Sourish Dasgupta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547775" y="4776850"/>
            <a:ext cx="2756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IT560: Why OOP?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98" name="Google Shape;298;p40"/>
          <p:cNvSpPr/>
          <p:nvPr/>
        </p:nvSpPr>
        <p:spPr>
          <a:xfrm>
            <a:off x="4241850" y="4518475"/>
            <a:ext cx="646800" cy="655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06" y="4665724"/>
            <a:ext cx="40605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Modeling Car in OOP via Encapsulation of </a:t>
            </a:r>
            <a:r>
              <a:rPr i="1" lang="en" sz="2220" u="sng">
                <a:highlight>
                  <a:srgbClr val="FFFF00"/>
                </a:highlight>
              </a:rPr>
              <a:t>internally</a:t>
            </a:r>
            <a:r>
              <a:rPr i="1" lang="en" sz="2220"/>
              <a:t> shared </a:t>
            </a:r>
            <a:r>
              <a:rPr lang="en" sz="2220"/>
              <a:t>state</a:t>
            </a:r>
            <a:endParaRPr sz="2220"/>
          </a:p>
        </p:txBody>
      </p:sp>
      <p:sp>
        <p:nvSpPr>
          <p:cNvPr id="302" name="Google Shape;302;p40"/>
          <p:cNvSpPr txBox="1"/>
          <p:nvPr/>
        </p:nvSpPr>
        <p:spPr>
          <a:xfrm>
            <a:off x="228450" y="1022425"/>
            <a:ext cx="5937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class Car: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def __init__(</a:t>
            </a:r>
            <a:r>
              <a:rPr lang="en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, color, engine_size):</a:t>
            </a:r>
            <a:endParaRPr sz="1000">
              <a:highlight>
                <a:srgbClr val="9FC5E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.color = color 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# Attribute: color of the car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.engine_size = engine_size 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# Attribute: engine size of the car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.speed = 0 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# Attribute: current speed of the car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def accelerate(self, increment):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.speed += increment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print(f"The car accelerates by {increment} km/h. Current speed: {self.speed} km/h.")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def brake(self, decrement):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.speed = max(0, self.speed - decrement)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print(f"The car slows down by {decrement} km/h. Current speed: {self.speed} km/h.")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def display_details(self):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print(f"Car Details:\nColor: {</a:t>
            </a:r>
            <a:r>
              <a:rPr lang="en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.color}\nEngine Size: {</a:t>
            </a:r>
            <a:r>
              <a:rPr lang="en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.engine_size}L\nCurrent Speed: {</a:t>
            </a:r>
            <a:r>
              <a:rPr lang="en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.speed} km/h")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3" name="Google Shape;303;p40"/>
          <p:cNvSpPr txBox="1"/>
          <p:nvPr/>
        </p:nvSpPr>
        <p:spPr>
          <a:xfrm>
            <a:off x="6021150" y="1802225"/>
            <a:ext cx="26085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Example Usage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main: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my_car = </a:t>
            </a:r>
            <a:r>
              <a:rPr lang="en" sz="1000">
                <a:solidFill>
                  <a:schemeClr val="dk1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("Red", 2.0)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my_car.display_details()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my_car.accelerate(50)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my_car.brake(20)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my_car.display_details()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#optional but norm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__name__ == "__main__":     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main()</a:t>
            </a:r>
            <a:endParaRPr sz="1000"/>
          </a:p>
        </p:txBody>
      </p:sp>
      <p:cxnSp>
        <p:nvCxnSpPr>
          <p:cNvPr id="304" name="Google Shape;304;p40"/>
          <p:cNvCxnSpPr/>
          <p:nvPr/>
        </p:nvCxnSpPr>
        <p:spPr>
          <a:xfrm>
            <a:off x="5866625" y="1784750"/>
            <a:ext cx="0" cy="172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/>
          <p:nvPr/>
        </p:nvSpPr>
        <p:spPr>
          <a:xfrm>
            <a:off x="-150" y="4691500"/>
            <a:ext cx="91440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1"/>
          <p:cNvSpPr txBox="1"/>
          <p:nvPr/>
        </p:nvSpPr>
        <p:spPr>
          <a:xfrm>
            <a:off x="6066175" y="4776875"/>
            <a:ext cx="177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Sourish Dasgupta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11" name="Google Shape;311;p41"/>
          <p:cNvSpPr txBox="1"/>
          <p:nvPr/>
        </p:nvSpPr>
        <p:spPr>
          <a:xfrm>
            <a:off x="547775" y="4776850"/>
            <a:ext cx="2756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IT560: Why OOP?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12" name="Google Shape;312;p41"/>
          <p:cNvSpPr/>
          <p:nvPr/>
        </p:nvSpPr>
        <p:spPr>
          <a:xfrm>
            <a:off x="4241850" y="4518475"/>
            <a:ext cx="646800" cy="655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06" y="4665724"/>
            <a:ext cx="40605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real-world entities can be an overhead</a:t>
            </a:r>
            <a:endParaRPr/>
          </a:p>
        </p:txBody>
      </p:sp>
      <p:pic>
        <p:nvPicPr>
          <p:cNvPr id="316" name="Google Shape;31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150" y="1017725"/>
            <a:ext cx="5859612" cy="334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/>
          <p:nvPr/>
        </p:nvSpPr>
        <p:spPr>
          <a:xfrm>
            <a:off x="380850" y="793825"/>
            <a:ext cx="8375400" cy="3570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2"/>
          <p:cNvSpPr/>
          <p:nvPr/>
        </p:nvSpPr>
        <p:spPr>
          <a:xfrm>
            <a:off x="-150" y="4691500"/>
            <a:ext cx="91440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2"/>
          <p:cNvSpPr txBox="1"/>
          <p:nvPr/>
        </p:nvSpPr>
        <p:spPr>
          <a:xfrm>
            <a:off x="6066175" y="4776875"/>
            <a:ext cx="177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Sourish Dasgupta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24" name="Google Shape;324;p42"/>
          <p:cNvSpPr txBox="1"/>
          <p:nvPr/>
        </p:nvSpPr>
        <p:spPr>
          <a:xfrm>
            <a:off x="547775" y="4776850"/>
            <a:ext cx="2756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IT560: Why OOP?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25" name="Google Shape;325;p42"/>
          <p:cNvSpPr/>
          <p:nvPr/>
        </p:nvSpPr>
        <p:spPr>
          <a:xfrm>
            <a:off x="4241850" y="4518475"/>
            <a:ext cx="646800" cy="655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06" y="4665724"/>
            <a:ext cx="40605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FP in action while modeling a City via </a:t>
            </a:r>
            <a:r>
              <a:rPr lang="en" sz="2220">
                <a:highlight>
                  <a:srgbClr val="FFFF00"/>
                </a:highlight>
              </a:rPr>
              <a:t>Immutable DS</a:t>
            </a:r>
            <a:endParaRPr sz="2220">
              <a:highlight>
                <a:srgbClr val="FFFF00"/>
              </a:highlight>
            </a:endParaRPr>
          </a:p>
        </p:txBody>
      </p:sp>
      <p:cxnSp>
        <p:nvCxnSpPr>
          <p:cNvPr id="329" name="Google Shape;329;p42"/>
          <p:cNvCxnSpPr/>
          <p:nvPr/>
        </p:nvCxnSpPr>
        <p:spPr>
          <a:xfrm>
            <a:off x="5123675" y="1556150"/>
            <a:ext cx="0" cy="172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42"/>
          <p:cNvSpPr txBox="1"/>
          <p:nvPr/>
        </p:nvSpPr>
        <p:spPr>
          <a:xfrm>
            <a:off x="380850" y="828425"/>
            <a:ext cx="49266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pyrsistent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import pmap, pvector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# Immutable data structure representing the city map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city = </a:t>
            </a:r>
            <a:r>
              <a:rPr lang="en" sz="1000">
                <a:solidFill>
                  <a:srgbClr val="0000FF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pmap</a:t>
            </a:r>
            <a:r>
              <a:rPr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"districts": </a:t>
            </a:r>
            <a:r>
              <a:rPr b="1" lang="en" sz="1000">
                <a:solidFill>
                  <a:srgbClr val="FF99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pvector</a:t>
            </a:r>
            <a:r>
              <a:rPr lang="en" sz="1000">
                <a:solidFill>
                  <a:srgbClr val="0000FF"/>
                </a:solidFill>
                <a:highlight>
                  <a:srgbClr val="D9D2E9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endParaRPr sz="1000">
              <a:solidFill>
                <a:srgbClr val="0000FF"/>
              </a:solidFill>
              <a:highlight>
                <a:srgbClr val="D9D2E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highlight>
                  <a:srgbClr val="D9D2E9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0000FF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pmap</a:t>
            </a:r>
            <a:r>
              <a:rPr lang="en" sz="1000">
                <a:solidFill>
                  <a:srgbClr val="0000FF"/>
                </a:solidFill>
                <a:highlight>
                  <a:srgbClr val="D9D2E9"/>
                </a:highlight>
                <a:latin typeface="Courier New"/>
                <a:ea typeface="Courier New"/>
                <a:cs typeface="Courier New"/>
                <a:sym typeface="Courier New"/>
              </a:rPr>
              <a:t>({"name": "District A", "population": 10000}),</a:t>
            </a:r>
            <a:endParaRPr sz="1000">
              <a:solidFill>
                <a:srgbClr val="0000FF"/>
              </a:solidFill>
              <a:highlight>
                <a:srgbClr val="D9D2E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highlight>
                  <a:srgbClr val="D9D2E9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rgbClr val="0000FF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pmap</a:t>
            </a:r>
            <a:r>
              <a:rPr lang="en" sz="1000">
                <a:solidFill>
                  <a:srgbClr val="0000FF"/>
                </a:solidFill>
                <a:highlight>
                  <a:srgbClr val="D9D2E9"/>
                </a:highlight>
                <a:latin typeface="Courier New"/>
                <a:ea typeface="Courier New"/>
                <a:cs typeface="Courier New"/>
                <a:sym typeface="Courier New"/>
              </a:rPr>
              <a:t>({"name": "District B", "population": 20000}),</a:t>
            </a:r>
            <a:endParaRPr sz="1000">
              <a:solidFill>
                <a:srgbClr val="0000FF"/>
              </a:solidFill>
              <a:highlight>
                <a:srgbClr val="D9D2E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highlight>
                  <a:srgbClr val="D9D2E9"/>
                </a:highlight>
                <a:latin typeface="Courier New"/>
                <a:ea typeface="Courier New"/>
                <a:cs typeface="Courier New"/>
                <a:sym typeface="Courier New"/>
              </a:rPr>
              <a:t>    ])</a:t>
            </a:r>
            <a:endParaRPr sz="1000">
              <a:solidFill>
                <a:srgbClr val="0000FF"/>
              </a:solidFill>
              <a:highlight>
                <a:srgbClr val="D9D2E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# Update the population of "District B"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" sz="10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update_population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(city, district_name, new_population):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# Locate the district to update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districts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= city["districts"]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updated_districts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= districts.transform(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[i for i, </a:t>
            </a:r>
            <a:r>
              <a:rPr lang="en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distr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in enumerate(</a:t>
            </a:r>
            <a:r>
              <a:rPr b="1" lang="en" sz="1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districts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) if distr["name"] == district_name][0],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lambda </a:t>
            </a:r>
            <a:r>
              <a:rPr b="1" lang="en" sz="1000">
                <a:solidFill>
                  <a:srgbClr val="FF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distr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000">
                <a:solidFill>
                  <a:srgbClr val="FF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distr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.set("population", new_population)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#Update population of a district; [0]: denotes 1st match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# Return a </a:t>
            </a:r>
            <a:r>
              <a:rPr b="1" lang="en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city with updated districts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return </a:t>
            </a:r>
            <a:r>
              <a:rPr lang="en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city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.set("districts", </a:t>
            </a:r>
            <a:r>
              <a:rPr b="1" lang="en" sz="1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updated_districts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1" name="Google Shape;331;p42"/>
          <p:cNvSpPr txBox="1"/>
          <p:nvPr/>
        </p:nvSpPr>
        <p:spPr>
          <a:xfrm>
            <a:off x="5221600" y="1712100"/>
            <a:ext cx="329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Update population and create a </a:t>
            </a:r>
            <a:r>
              <a:rPr b="1" lang="en" sz="100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city map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new_city = </a:t>
            </a:r>
            <a:r>
              <a:rPr lang="en" sz="1000">
                <a:solidFill>
                  <a:schemeClr val="dk1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update_population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(city, "District B", 25000)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print("Original City:", city)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print("Updated City:", </a:t>
            </a:r>
            <a:r>
              <a:rPr lang="en" sz="100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new_city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</p:txBody>
      </p:sp>
      <p:grpSp>
        <p:nvGrpSpPr>
          <p:cNvPr id="332" name="Google Shape;332;p42"/>
          <p:cNvGrpSpPr/>
          <p:nvPr/>
        </p:nvGrpSpPr>
        <p:grpSpPr>
          <a:xfrm>
            <a:off x="4135750" y="832925"/>
            <a:ext cx="4791050" cy="1758050"/>
            <a:chOff x="4211950" y="1061525"/>
            <a:chExt cx="4791050" cy="1758050"/>
          </a:xfrm>
        </p:grpSpPr>
        <p:grpSp>
          <p:nvGrpSpPr>
            <p:cNvPr id="333" name="Google Shape;333;p42"/>
            <p:cNvGrpSpPr/>
            <p:nvPr/>
          </p:nvGrpSpPr>
          <p:grpSpPr>
            <a:xfrm>
              <a:off x="4211950" y="1061525"/>
              <a:ext cx="4486175" cy="742500"/>
              <a:chOff x="4211950" y="1061525"/>
              <a:chExt cx="4486175" cy="742500"/>
            </a:xfrm>
          </p:grpSpPr>
          <p:sp>
            <p:nvSpPr>
              <p:cNvPr id="334" name="Google Shape;334;p42"/>
              <p:cNvSpPr txBox="1"/>
              <p:nvPr/>
            </p:nvSpPr>
            <p:spPr>
              <a:xfrm>
                <a:off x="4543425" y="1061525"/>
                <a:ext cx="41547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00FF"/>
                    </a:solidFill>
                  </a:rPr>
                  <a:t> hierarchical </a:t>
                </a:r>
                <a:r>
                  <a:rPr b="1" lang="en" sz="1100">
                    <a:solidFill>
                      <a:srgbClr val="0000FF"/>
                    </a:solidFill>
                  </a:rPr>
                  <a:t>immutable data structure</a:t>
                </a:r>
                <a:r>
                  <a:rPr lang="en" sz="1100">
                    <a:solidFill>
                      <a:srgbClr val="0000FF"/>
                    </a:solidFill>
                  </a:rPr>
                  <a:t> </a:t>
                </a:r>
                <a:endParaRPr sz="1100">
                  <a:solidFill>
                    <a:srgbClr val="0000FF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00FF"/>
                    </a:solidFill>
                  </a:rPr>
                  <a:t>representing a city</a:t>
                </a:r>
                <a:endParaRPr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335" name="Google Shape;335;p42"/>
              <p:cNvCxnSpPr/>
              <p:nvPr/>
            </p:nvCxnSpPr>
            <p:spPr>
              <a:xfrm flipH="1" rot="10800000">
                <a:off x="4211950" y="1556525"/>
                <a:ext cx="866700" cy="24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336" name="Google Shape;336;p42"/>
            <p:cNvSpPr txBox="1"/>
            <p:nvPr/>
          </p:nvSpPr>
          <p:spPr>
            <a:xfrm>
              <a:off x="4295700" y="1557475"/>
              <a:ext cx="4707300" cy="12621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8761D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</a:t>
              </a:r>
              <a:endParaRPr b="1" sz="10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8761D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"districts": [</a:t>
              </a:r>
              <a:endParaRPr b="1" sz="10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8761D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{"name": "District A", "population": 10000},</a:t>
              </a:r>
              <a:endParaRPr b="1" sz="10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8761D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  {"name": "District B", "population": 20000}</a:t>
              </a:r>
              <a:endParaRPr b="1" sz="10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8761D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]</a:t>
              </a:r>
              <a:endParaRPr b="1" sz="10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8761D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}</a:t>
              </a:r>
              <a:endParaRPr b="1" sz="10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/>
          <p:nvPr/>
        </p:nvSpPr>
        <p:spPr>
          <a:xfrm>
            <a:off x="-150" y="4691500"/>
            <a:ext cx="91440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3"/>
          <p:cNvSpPr txBox="1"/>
          <p:nvPr/>
        </p:nvSpPr>
        <p:spPr>
          <a:xfrm>
            <a:off x="6066175" y="4776875"/>
            <a:ext cx="177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Sourish Dasgupta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547775" y="4776850"/>
            <a:ext cx="2756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IT560: Why OOP?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44" name="Google Shape;344;p43"/>
          <p:cNvSpPr/>
          <p:nvPr/>
        </p:nvSpPr>
        <p:spPr>
          <a:xfrm>
            <a:off x="4241850" y="4518475"/>
            <a:ext cx="646800" cy="655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06" y="4665724"/>
            <a:ext cx="40605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What can go wrong?</a:t>
            </a:r>
            <a:endParaRPr sz="2120"/>
          </a:p>
        </p:txBody>
      </p:sp>
      <p:sp>
        <p:nvSpPr>
          <p:cNvPr id="348" name="Google Shape;348;p43"/>
          <p:cNvSpPr txBox="1"/>
          <p:nvPr/>
        </p:nvSpPr>
        <p:spPr>
          <a:xfrm>
            <a:off x="381000" y="923925"/>
            <a:ext cx="74598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Performance Costs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Copying and reconstructing DS → significant </a:t>
            </a:r>
            <a:r>
              <a:rPr b="1" lang="en">
                <a:solidFill>
                  <a:schemeClr val="dk1"/>
                </a:solidFill>
                <a:highlight>
                  <a:srgbClr val="F4CCCC"/>
                </a:highlight>
              </a:rPr>
              <a:t>CPU and memory overhead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Worse if DS is: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Deeply nested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Contains a large number of elements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Garbage Collection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original, unchanged data structure is no longer needed and will be garbage collected, </a:t>
            </a:r>
            <a:r>
              <a:rPr lang="en">
                <a:solidFill>
                  <a:schemeClr val="dk1"/>
                </a:solidFill>
                <a:highlight>
                  <a:srgbClr val="F4CCCC"/>
                </a:highlight>
              </a:rPr>
              <a:t>adding to runtime costs</a:t>
            </a:r>
            <a:endParaRPr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/>
          <p:nvPr/>
        </p:nvSpPr>
        <p:spPr>
          <a:xfrm>
            <a:off x="-150" y="4691500"/>
            <a:ext cx="91440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6066175" y="4776875"/>
            <a:ext cx="177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Sourish Dasgupta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10" name="Google Shape;110;p26"/>
          <p:cNvSpPr txBox="1"/>
          <p:nvPr/>
        </p:nvSpPr>
        <p:spPr>
          <a:xfrm>
            <a:off x="547775" y="4776850"/>
            <a:ext cx="2756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IT560: Why OOP?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4241850" y="4518475"/>
            <a:ext cx="646800" cy="655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06" y="4665724"/>
            <a:ext cx="40605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>
            <p:ph type="title"/>
          </p:nvPr>
        </p:nvSpPr>
        <p:spPr>
          <a:xfrm>
            <a:off x="311700" y="198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stick to Functional Programming?</a:t>
            </a:r>
            <a:endParaRPr/>
          </a:p>
        </p:txBody>
      </p:sp>
      <p:graphicFrame>
        <p:nvGraphicFramePr>
          <p:cNvPr id="115" name="Google Shape;115;p26"/>
          <p:cNvGraphicFramePr/>
          <p:nvPr/>
        </p:nvGraphicFramePr>
        <p:xfrm>
          <a:off x="603400" y="9625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{2C1489D8-1F93-48B9-BB89-B17C308F0A3A}</a:tableStyleId>
              </a:tblPr>
              <a:tblGrid>
                <a:gridCol w="1807050"/>
                <a:gridCol w="2872050"/>
                <a:gridCol w="2986350"/>
              </a:tblGrid>
              <a:tr h="64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Drawback of Procedural Programming</a:t>
                      </a:r>
                      <a:endParaRPr b="1"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How FP Addresses It</a:t>
                      </a:r>
                      <a:endParaRPr b="1"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How OOP Addresses It</a:t>
                      </a:r>
                      <a:endParaRPr b="1"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Tight coupling between data and functions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I</a:t>
                      </a:r>
                      <a:r>
                        <a:rPr lang="en" sz="1000"/>
                        <a:t>mmutability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Pure functions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E</a:t>
                      </a:r>
                      <a:r>
                        <a:rPr lang="en" sz="1000"/>
                        <a:t>ncapsulates data and behavior within objects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Global state and side effects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Immutability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Char char="●"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Pure functions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R</a:t>
                      </a:r>
                      <a:r>
                        <a:rPr lang="en" sz="1000"/>
                        <a:t>estricted access via Encapsulation 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>
                          <a:highlight>
                            <a:srgbClr val="F4CCCC"/>
                          </a:highlight>
                        </a:rPr>
                        <a:t>Does not inherently avoid side effects</a:t>
                      </a:r>
                      <a:endParaRPr sz="1000">
                        <a:highlight>
                          <a:srgbClr val="F4CCCC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Code duplication and lack of reusability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R</a:t>
                      </a:r>
                      <a:r>
                        <a:rPr lang="en" sz="1000"/>
                        <a:t>eusable pure functions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Higher-order functions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I</a:t>
                      </a:r>
                      <a:r>
                        <a:rPr lang="en" sz="1000"/>
                        <a:t>nheritance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Polymorphism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Poor modularity and maintainability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F</a:t>
                      </a:r>
                      <a:r>
                        <a:rPr lang="en" sz="1000"/>
                        <a:t>unction composition &amp; modularity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S</a:t>
                      </a:r>
                      <a:r>
                        <a:rPr lang="en" sz="1000"/>
                        <a:t>elf-contained classes and objects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00"/>
                          </a:highlight>
                        </a:rPr>
                        <a:t>Difficulty in scaling large applications</a:t>
                      </a:r>
                      <a:endParaRPr sz="1000"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Scales well </a:t>
                      </a:r>
                      <a:r>
                        <a:rPr lang="en" sz="1000"/>
                        <a:t>(via </a:t>
                      </a:r>
                      <a:r>
                        <a:rPr lang="en" sz="1000"/>
                        <a:t>functional</a:t>
                      </a:r>
                      <a:r>
                        <a:rPr lang="en" sz="1000"/>
                        <a:t> decomposition) for: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Mathematical problems 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>
                          <a:solidFill>
                            <a:srgbClr val="FF0000"/>
                          </a:solidFill>
                          <a:highlight>
                            <a:srgbClr val="FCE5CD"/>
                          </a:highlight>
                        </a:rPr>
                        <a:t>Stateless</a:t>
                      </a:r>
                      <a:r>
                        <a:rPr lang="en" sz="1000">
                          <a:highlight>
                            <a:srgbClr val="FCE5CD"/>
                          </a:highlight>
                        </a:rPr>
                        <a:t> systems</a:t>
                      </a:r>
                      <a:endParaRPr sz="1000">
                        <a:highlight>
                          <a:srgbClr val="FCE5CD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M</a:t>
                      </a:r>
                      <a:r>
                        <a:rPr lang="en" sz="1000"/>
                        <a:t>odularity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Encapsulation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Inheritance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/>
          <p:nvPr/>
        </p:nvSpPr>
        <p:spPr>
          <a:xfrm>
            <a:off x="190350" y="992250"/>
            <a:ext cx="8792700" cy="3088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4"/>
          <p:cNvSpPr/>
          <p:nvPr/>
        </p:nvSpPr>
        <p:spPr>
          <a:xfrm>
            <a:off x="-38250" y="4661325"/>
            <a:ext cx="91440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4"/>
          <p:cNvSpPr txBox="1"/>
          <p:nvPr/>
        </p:nvSpPr>
        <p:spPr>
          <a:xfrm>
            <a:off x="6028075" y="4746700"/>
            <a:ext cx="177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Sourish Dasgupta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56" name="Google Shape;356;p44"/>
          <p:cNvSpPr txBox="1"/>
          <p:nvPr/>
        </p:nvSpPr>
        <p:spPr>
          <a:xfrm>
            <a:off x="509675" y="4746675"/>
            <a:ext cx="2756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IT560: Why OOP?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57" name="Google Shape;357;p44"/>
          <p:cNvSpPr/>
          <p:nvPr/>
        </p:nvSpPr>
        <p:spPr>
          <a:xfrm>
            <a:off x="4203750" y="4488300"/>
            <a:ext cx="646800" cy="655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4"/>
          <p:cNvSpPr txBox="1"/>
          <p:nvPr>
            <p:ph idx="12" type="sldNum"/>
          </p:nvPr>
        </p:nvSpPr>
        <p:spPr>
          <a:xfrm>
            <a:off x="8434358" y="4633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9" name="Google Shape;3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006" y="4635549"/>
            <a:ext cx="40605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4"/>
          <p:cNvSpPr txBox="1"/>
          <p:nvPr>
            <p:ph type="title"/>
          </p:nvPr>
        </p:nvSpPr>
        <p:spPr>
          <a:xfrm>
            <a:off x="273600" y="26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Modeling City in OOP via Encapsulation of </a:t>
            </a:r>
            <a:r>
              <a:rPr i="1" lang="en" sz="2220" u="sng">
                <a:highlight>
                  <a:srgbClr val="FFFF00"/>
                </a:highlight>
              </a:rPr>
              <a:t>internally</a:t>
            </a:r>
            <a:r>
              <a:rPr i="1" lang="en" sz="2220"/>
              <a:t> shared </a:t>
            </a:r>
            <a:r>
              <a:rPr lang="en" sz="2220"/>
              <a:t>state</a:t>
            </a:r>
            <a:endParaRPr sz="2220"/>
          </a:p>
        </p:txBody>
      </p:sp>
      <p:sp>
        <p:nvSpPr>
          <p:cNvPr id="361" name="Google Shape;361;p44"/>
          <p:cNvSpPr txBox="1"/>
          <p:nvPr/>
        </p:nvSpPr>
        <p:spPr>
          <a:xfrm>
            <a:off x="190350" y="992250"/>
            <a:ext cx="44694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class District: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# Constructor to initialize a district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def __init__(self, name, population):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self.name = name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self.population = population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b="1"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update_population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(self, new_population):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self.population = new_population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def display(self):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return f"{self.name}: Population {self.population}"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class City: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# Constructor to initialize a city with districts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def __init__(self, districts):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        # Districts is a list of District objects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self.districts = districts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2" name="Google Shape;362;p44"/>
          <p:cNvSpPr txBox="1"/>
          <p:nvPr/>
        </p:nvSpPr>
        <p:spPr>
          <a:xfrm>
            <a:off x="4308525" y="1248175"/>
            <a:ext cx="5342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def </a:t>
            </a:r>
            <a:r>
              <a:rPr b="1" lang="en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update_district_population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(self, district_name, new_population):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# Find the district and update its population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for district in self.districts: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if district.name == district_name: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district.</a:t>
            </a:r>
            <a:r>
              <a:rPr b="1"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update_population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(new_population)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break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def display(self):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# Display all districts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print("City Districts:")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for district in self.districts: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print(district.display())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63" name="Google Shape;363;p44"/>
          <p:cNvCxnSpPr/>
          <p:nvPr/>
        </p:nvCxnSpPr>
        <p:spPr>
          <a:xfrm>
            <a:off x="4294425" y="1487875"/>
            <a:ext cx="0" cy="172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"/>
          <p:cNvSpPr/>
          <p:nvPr/>
        </p:nvSpPr>
        <p:spPr>
          <a:xfrm>
            <a:off x="2284350" y="1133475"/>
            <a:ext cx="4451700" cy="2781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5"/>
          <p:cNvSpPr/>
          <p:nvPr/>
        </p:nvSpPr>
        <p:spPr>
          <a:xfrm>
            <a:off x="-38250" y="4661325"/>
            <a:ext cx="91440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5"/>
          <p:cNvSpPr txBox="1"/>
          <p:nvPr/>
        </p:nvSpPr>
        <p:spPr>
          <a:xfrm>
            <a:off x="6028075" y="4746700"/>
            <a:ext cx="177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Sourish Dasgupta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71" name="Google Shape;371;p45"/>
          <p:cNvSpPr txBox="1"/>
          <p:nvPr/>
        </p:nvSpPr>
        <p:spPr>
          <a:xfrm>
            <a:off x="509675" y="4746675"/>
            <a:ext cx="2756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IT560: Why OOP?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72" name="Google Shape;372;p45"/>
          <p:cNvSpPr/>
          <p:nvPr/>
        </p:nvSpPr>
        <p:spPr>
          <a:xfrm>
            <a:off x="4203750" y="4488300"/>
            <a:ext cx="646800" cy="655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5"/>
          <p:cNvSpPr txBox="1"/>
          <p:nvPr>
            <p:ph idx="12" type="sldNum"/>
          </p:nvPr>
        </p:nvSpPr>
        <p:spPr>
          <a:xfrm>
            <a:off x="8434358" y="4633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4" name="Google Shape;3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006" y="4635549"/>
            <a:ext cx="40605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5"/>
          <p:cNvSpPr txBox="1"/>
          <p:nvPr>
            <p:ph type="title"/>
          </p:nvPr>
        </p:nvSpPr>
        <p:spPr>
          <a:xfrm>
            <a:off x="273600" y="26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Modeling City in OOP via Encapsulation of </a:t>
            </a:r>
            <a:r>
              <a:rPr i="1" lang="en" sz="2220" u="sng">
                <a:highlight>
                  <a:srgbClr val="FFFF00"/>
                </a:highlight>
              </a:rPr>
              <a:t>internally</a:t>
            </a:r>
            <a:r>
              <a:rPr i="1" lang="en" sz="2220"/>
              <a:t> shared </a:t>
            </a:r>
            <a:r>
              <a:rPr lang="en" sz="2220"/>
              <a:t>state</a:t>
            </a:r>
            <a:endParaRPr sz="2220"/>
          </a:p>
        </p:txBody>
      </p:sp>
      <p:sp>
        <p:nvSpPr>
          <p:cNvPr id="376" name="Google Shape;376;p45"/>
          <p:cNvSpPr txBox="1"/>
          <p:nvPr/>
        </p:nvSpPr>
        <p:spPr>
          <a:xfrm>
            <a:off x="2484300" y="1304925"/>
            <a:ext cx="4451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Example Usage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district_a = District("District A", 10000)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district_b = District("District B", 20000)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Initialize the city with the districts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city = City([district_a, district_b])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Display city information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city.display()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Update the population of "District B"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city.</a:t>
            </a:r>
            <a:r>
              <a:rPr b="1" lang="en" sz="1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update_district_population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("District B", 25000)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Display updated city information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city.display()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/>
          <p:nvPr/>
        </p:nvSpPr>
        <p:spPr>
          <a:xfrm>
            <a:off x="-150" y="4691500"/>
            <a:ext cx="91440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6"/>
          <p:cNvSpPr txBox="1"/>
          <p:nvPr/>
        </p:nvSpPr>
        <p:spPr>
          <a:xfrm>
            <a:off x="6066175" y="4776875"/>
            <a:ext cx="177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Sourish Dasgupta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83" name="Google Shape;383;p46"/>
          <p:cNvSpPr txBox="1"/>
          <p:nvPr/>
        </p:nvSpPr>
        <p:spPr>
          <a:xfrm>
            <a:off x="547775" y="4776850"/>
            <a:ext cx="2756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IT560: Why OOP?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84" name="Google Shape;384;p46"/>
          <p:cNvSpPr/>
          <p:nvPr/>
        </p:nvSpPr>
        <p:spPr>
          <a:xfrm>
            <a:off x="4241850" y="4518475"/>
            <a:ext cx="646800" cy="655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6" name="Google Shape;3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06" y="4665724"/>
            <a:ext cx="40605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Key Takeaways</a:t>
            </a:r>
            <a:endParaRPr sz="2120"/>
          </a:p>
        </p:txBody>
      </p:sp>
      <p:graphicFrame>
        <p:nvGraphicFramePr>
          <p:cNvPr id="388" name="Google Shape;388;p46"/>
          <p:cNvGraphicFramePr/>
          <p:nvPr/>
        </p:nvGraphicFramePr>
        <p:xfrm>
          <a:off x="366758" y="1051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{2C1489D8-1F93-48B9-BB89-B17C308F0A3A}</a:tableStyleId>
              </a:tblPr>
              <a:tblGrid>
                <a:gridCol w="1842975"/>
                <a:gridCol w="3518400"/>
                <a:gridCol w="3033400"/>
              </a:tblGrid>
              <a:tr h="337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Criterion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FP with Immutable Data Structure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OOP Design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State Management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Works well for isolated or distributed state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D9EAD3"/>
                          </a:highlight>
                        </a:rPr>
                        <a:t>Best for </a:t>
                      </a:r>
                      <a:r>
                        <a:rPr b="1" lang="en" sz="1000">
                          <a:solidFill>
                            <a:srgbClr val="0000FF"/>
                          </a:solidFill>
                          <a:highlight>
                            <a:srgbClr val="D9EAD3"/>
                          </a:highlight>
                        </a:rPr>
                        <a:t>localized</a:t>
                      </a:r>
                      <a:r>
                        <a:rPr lang="en" sz="1000">
                          <a:highlight>
                            <a:srgbClr val="D9EAD3"/>
                          </a:highlight>
                        </a:rPr>
                        <a:t>, </a:t>
                      </a:r>
                      <a:r>
                        <a:rPr b="1" lang="en" sz="1000">
                          <a:solidFill>
                            <a:srgbClr val="0000FF"/>
                          </a:solidFill>
                          <a:highlight>
                            <a:srgbClr val="D9EAD3"/>
                          </a:highlight>
                        </a:rPr>
                        <a:t>complex</a:t>
                      </a:r>
                      <a:r>
                        <a:rPr lang="en" sz="1000">
                          <a:highlight>
                            <a:srgbClr val="D9EAD3"/>
                          </a:highlight>
                        </a:rPr>
                        <a:t>, or </a:t>
                      </a:r>
                      <a:r>
                        <a:rPr b="1" lang="en" sz="1000">
                          <a:solidFill>
                            <a:srgbClr val="0000FF"/>
                          </a:solidFill>
                          <a:highlight>
                            <a:srgbClr val="D9EAD3"/>
                          </a:highlight>
                        </a:rPr>
                        <a:t>interconnected</a:t>
                      </a:r>
                      <a:r>
                        <a:rPr lang="en" sz="1000">
                          <a:highlight>
                            <a:srgbClr val="D9EAD3"/>
                          </a:highlight>
                        </a:rPr>
                        <a:t> state</a:t>
                      </a:r>
                      <a:endParaRPr sz="1000"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Modeling Real-World Systems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CE5CD"/>
                          </a:highlight>
                        </a:rPr>
                        <a:t>Feels unnatural for real-world systems</a:t>
                      </a:r>
                      <a:endParaRPr sz="1000">
                        <a:highlight>
                          <a:srgbClr val="FCE5CD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Naturally represents real-world entities.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Performance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4CCCC"/>
                          </a:highlight>
                        </a:rPr>
                        <a:t>Can incur overhead from immutability</a:t>
                      </a:r>
                      <a:endParaRPr sz="1000">
                        <a:highlight>
                          <a:srgbClr val="F4CCCC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More efficient for stateful, performance-critical tasks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Scalability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Scales well for distributed systems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Scales well for object-heavy systems with local state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Collaboration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4CCCC"/>
                          </a:highlight>
                        </a:rPr>
                        <a:t>Harder to collaborate in large systems due to lack of cohesion</a:t>
                      </a:r>
                      <a:endParaRPr sz="1000">
                        <a:highlight>
                          <a:srgbClr val="F4CCCC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Easier to divide work with encapsulated classes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7"/>
          <p:cNvSpPr/>
          <p:nvPr/>
        </p:nvSpPr>
        <p:spPr>
          <a:xfrm>
            <a:off x="-150" y="4691500"/>
            <a:ext cx="91440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7"/>
          <p:cNvSpPr txBox="1"/>
          <p:nvPr/>
        </p:nvSpPr>
        <p:spPr>
          <a:xfrm>
            <a:off x="6066175" y="4776875"/>
            <a:ext cx="177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Sourish Dasgupta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95" name="Google Shape;395;p47"/>
          <p:cNvSpPr txBox="1"/>
          <p:nvPr/>
        </p:nvSpPr>
        <p:spPr>
          <a:xfrm>
            <a:off x="547775" y="4776850"/>
            <a:ext cx="2756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OOP: Principles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96" name="Google Shape;396;p47"/>
          <p:cNvSpPr/>
          <p:nvPr/>
        </p:nvSpPr>
        <p:spPr>
          <a:xfrm>
            <a:off x="4241850" y="4518475"/>
            <a:ext cx="646800" cy="655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06" y="4665724"/>
            <a:ext cx="40605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7"/>
          <p:cNvSpPr/>
          <p:nvPr/>
        </p:nvSpPr>
        <p:spPr>
          <a:xfrm>
            <a:off x="311696" y="2244125"/>
            <a:ext cx="4926000" cy="1723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1" name="Google Shape;401;p47"/>
          <p:cNvCxnSpPr/>
          <p:nvPr/>
        </p:nvCxnSpPr>
        <p:spPr>
          <a:xfrm>
            <a:off x="6395414" y="954438"/>
            <a:ext cx="28200" cy="365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/>
          <p:nvPr/>
        </p:nvSpPr>
        <p:spPr>
          <a:xfrm>
            <a:off x="-150" y="4691500"/>
            <a:ext cx="91440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7"/>
          <p:cNvSpPr txBox="1"/>
          <p:nvPr/>
        </p:nvSpPr>
        <p:spPr>
          <a:xfrm>
            <a:off x="6066175" y="4776875"/>
            <a:ext cx="177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Sourish Dasgupta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22" name="Google Shape;122;p27"/>
          <p:cNvSpPr txBox="1"/>
          <p:nvPr/>
        </p:nvSpPr>
        <p:spPr>
          <a:xfrm>
            <a:off x="547775" y="4776850"/>
            <a:ext cx="2756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IT560: Why OOP?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23" name="Google Shape;123;p27"/>
          <p:cNvSpPr/>
          <p:nvPr/>
        </p:nvSpPr>
        <p:spPr>
          <a:xfrm>
            <a:off x="4241850" y="4518475"/>
            <a:ext cx="646800" cy="655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06" y="4665724"/>
            <a:ext cx="40605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stick to Functional Programming?</a:t>
            </a:r>
            <a:endParaRPr/>
          </a:p>
        </p:txBody>
      </p:sp>
      <p:graphicFrame>
        <p:nvGraphicFramePr>
          <p:cNvPr id="127" name="Google Shape;127;p27"/>
          <p:cNvGraphicFramePr/>
          <p:nvPr/>
        </p:nvGraphicFramePr>
        <p:xfrm>
          <a:off x="904700" y="106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{2C1489D8-1F93-48B9-BB89-B17C308F0A3A}</a:tableStyleId>
              </a:tblPr>
              <a:tblGrid>
                <a:gridCol w="1895725"/>
                <a:gridCol w="2881050"/>
                <a:gridCol w="2416800"/>
              </a:tblGrid>
              <a:tr h="35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Drawback of Procedural Programming</a:t>
                      </a:r>
                      <a:endParaRPr b="1"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How FP Addresses It</a:t>
                      </a:r>
                      <a:endParaRPr b="1"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How OOP Addresses It</a:t>
                      </a:r>
                      <a:endParaRPr b="1" sz="11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00"/>
                          </a:highlight>
                        </a:rPr>
                        <a:t>Difficulty in modeling real-world systems</a:t>
                      </a:r>
                      <a:endParaRPr sz="1000"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highlight>
                            <a:srgbClr val="F4CCCC"/>
                          </a:highlight>
                        </a:rPr>
                        <a:t>No good answer!</a:t>
                      </a:r>
                      <a:endParaRPr i="1" sz="1000">
                        <a:highlight>
                          <a:srgbClr val="F4CCCC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R</a:t>
                      </a:r>
                      <a:r>
                        <a:rPr lang="en" sz="1000"/>
                        <a:t>eal-world entities as objects and classes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State management challenges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I</a:t>
                      </a:r>
                      <a:r>
                        <a:rPr lang="en" sz="1000"/>
                        <a:t>mmutability (i.e., avoids mutable state)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State mgmt. simplified!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Objects are</a:t>
                      </a:r>
                      <a:r>
                        <a:rPr lang="en" sz="1000"/>
                        <a:t> encapsulated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Object state managed locally, allowing easy updates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 clear abstraction boundaries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H</a:t>
                      </a:r>
                      <a:r>
                        <a:rPr lang="en" sz="1000"/>
                        <a:t>igher-order functions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E</a:t>
                      </a:r>
                      <a:r>
                        <a:rPr lang="en" sz="1000"/>
                        <a:t>ncapsulation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Inheritance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Interfaces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00"/>
                          </a:highlight>
                        </a:rPr>
                        <a:t>Poor team collaboration for large projects</a:t>
                      </a:r>
                      <a:endParaRPr sz="1000"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M</a:t>
                      </a:r>
                      <a:r>
                        <a:rPr lang="en" sz="1000"/>
                        <a:t>odular code 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>
                          <a:highlight>
                            <a:srgbClr val="FCE5CD"/>
                          </a:highlight>
                        </a:rPr>
                        <a:t>May require expertise to maintain clarity in team settings</a:t>
                      </a:r>
                      <a:endParaRPr sz="1000">
                        <a:highlight>
                          <a:srgbClr val="FCE5CD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Code as o</a:t>
                      </a:r>
                      <a:r>
                        <a:rPr lang="en" sz="1000"/>
                        <a:t>bjects and classes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Easy for code delegation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/>
          <p:nvPr/>
        </p:nvSpPr>
        <p:spPr>
          <a:xfrm>
            <a:off x="-150" y="4691500"/>
            <a:ext cx="91440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8"/>
          <p:cNvSpPr txBox="1"/>
          <p:nvPr/>
        </p:nvSpPr>
        <p:spPr>
          <a:xfrm>
            <a:off x="6066175" y="4776875"/>
            <a:ext cx="177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Sourish Dasgupta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34" name="Google Shape;134;p28"/>
          <p:cNvSpPr txBox="1"/>
          <p:nvPr/>
        </p:nvSpPr>
        <p:spPr>
          <a:xfrm>
            <a:off x="547775" y="4776850"/>
            <a:ext cx="2756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IT560: Why OOP?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35" name="Google Shape;135;p28"/>
          <p:cNvSpPr/>
          <p:nvPr/>
        </p:nvSpPr>
        <p:spPr>
          <a:xfrm>
            <a:off x="4241850" y="4518475"/>
            <a:ext cx="646800" cy="655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06" y="4665724"/>
            <a:ext cx="40605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What happens when systems are large?</a:t>
            </a:r>
            <a:br>
              <a:rPr lang="en" sz="2120"/>
            </a:br>
            <a:endParaRPr sz="21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2120"/>
              <a:t>Scalability in Functional Programming</a:t>
            </a:r>
            <a:endParaRPr i="1" sz="212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/>
          <p:nvPr/>
        </p:nvSpPr>
        <p:spPr>
          <a:xfrm>
            <a:off x="411600" y="1248000"/>
            <a:ext cx="6166800" cy="3087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9"/>
          <p:cNvSpPr txBox="1"/>
          <p:nvPr/>
        </p:nvSpPr>
        <p:spPr>
          <a:xfrm>
            <a:off x="411600" y="1248000"/>
            <a:ext cx="62418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calculator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(operation, a, b):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if operation == "add":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return a + b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elif operation == "subtract":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return a - b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elif operation == "multiply":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return a * b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elif operation == "divide":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return a / b if b != 0 else "Error: Division by zero"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else: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return "Error: Unsupported operation"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# Example usage: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print(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calculator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("add", 2, 3))      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# Output: 5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print(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calculator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("multiply", 4, 5))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# Output: 20; </a:t>
            </a:r>
            <a:r>
              <a:rPr b="1" lang="en" sz="12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Independent of previous call</a:t>
            </a:r>
            <a:endParaRPr b="1" sz="1200"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5" name="Google Shape;145;p29"/>
          <p:cNvSpPr/>
          <p:nvPr/>
        </p:nvSpPr>
        <p:spPr>
          <a:xfrm>
            <a:off x="-150" y="4691500"/>
            <a:ext cx="91440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9"/>
          <p:cNvSpPr txBox="1"/>
          <p:nvPr/>
        </p:nvSpPr>
        <p:spPr>
          <a:xfrm>
            <a:off x="6066175" y="4776875"/>
            <a:ext cx="177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Sourish Dasgupta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547775" y="4776850"/>
            <a:ext cx="2756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IT560: Why OOP?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48" name="Google Shape;148;p29"/>
          <p:cNvSpPr/>
          <p:nvPr/>
        </p:nvSpPr>
        <p:spPr>
          <a:xfrm>
            <a:off x="4241850" y="4518475"/>
            <a:ext cx="646800" cy="655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06" y="4665724"/>
            <a:ext cx="40605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Scaling large applications: Statelessness (btw, Python begins!)</a:t>
            </a:r>
            <a:endParaRPr sz="2320"/>
          </a:p>
        </p:txBody>
      </p:sp>
      <p:sp>
        <p:nvSpPr>
          <p:cNvPr id="152" name="Google Shape;152;p29"/>
          <p:cNvSpPr txBox="1"/>
          <p:nvPr/>
        </p:nvSpPr>
        <p:spPr>
          <a:xfrm>
            <a:off x="6795100" y="1580847"/>
            <a:ext cx="2154900" cy="1877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Independence</a:t>
            </a:r>
            <a:r>
              <a:rPr lang="en" sz="1000">
                <a:solidFill>
                  <a:schemeClr val="dk1"/>
                </a:solidFill>
              </a:rPr>
              <a:t>: Each interaction is standalone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No Memory</a:t>
            </a:r>
            <a:r>
              <a:rPr lang="en" sz="1000">
                <a:solidFill>
                  <a:schemeClr val="dk1"/>
                </a:solidFill>
              </a:rPr>
              <a:t>: The system does not retain data or "state" between requests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Scalability</a:t>
            </a:r>
            <a:r>
              <a:rPr lang="en" sz="1000">
                <a:solidFill>
                  <a:schemeClr val="dk1"/>
                </a:solidFill>
              </a:rPr>
              <a:t>: Easy to scale because there's </a:t>
            </a:r>
            <a:r>
              <a:rPr lang="en" sz="1000">
                <a:solidFill>
                  <a:schemeClr val="dk1"/>
                </a:solidFill>
                <a:highlight>
                  <a:srgbClr val="D9EAD3"/>
                </a:highlight>
              </a:rPr>
              <a:t>no need to manage or synchronize state</a:t>
            </a:r>
            <a:endParaRPr sz="1000">
              <a:solidFill>
                <a:schemeClr val="dk1"/>
              </a:solidFill>
              <a:highlight>
                <a:srgbClr val="D9EAD3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/>
          <p:nvPr/>
        </p:nvSpPr>
        <p:spPr>
          <a:xfrm>
            <a:off x="1140175" y="1465525"/>
            <a:ext cx="5552700" cy="257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0"/>
          <p:cNvSpPr/>
          <p:nvPr/>
        </p:nvSpPr>
        <p:spPr>
          <a:xfrm>
            <a:off x="-150" y="4691500"/>
            <a:ext cx="91440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0"/>
          <p:cNvSpPr txBox="1"/>
          <p:nvPr/>
        </p:nvSpPr>
        <p:spPr>
          <a:xfrm>
            <a:off x="6066175" y="4776875"/>
            <a:ext cx="177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Sourish Dasgupta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547775" y="4776850"/>
            <a:ext cx="2756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IT560: Why OOP?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61" name="Google Shape;161;p30"/>
          <p:cNvSpPr/>
          <p:nvPr/>
        </p:nvSpPr>
        <p:spPr>
          <a:xfrm>
            <a:off x="4241850" y="4518475"/>
            <a:ext cx="646800" cy="655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06" y="4665724"/>
            <a:ext cx="40605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Scaling large applications: Statelessness via </a:t>
            </a:r>
            <a:r>
              <a:rPr lang="en" sz="2120">
                <a:highlight>
                  <a:srgbClr val="FFFF00"/>
                </a:highlight>
              </a:rPr>
              <a:t>Function Composition</a:t>
            </a:r>
            <a:endParaRPr sz="2120">
              <a:highlight>
                <a:srgbClr val="FFFF00"/>
              </a:highlight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1266200" y="1497350"/>
            <a:ext cx="6087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from functools import reduce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apply_operations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(initial_value, </a:t>
            </a:r>
            <a:r>
              <a:rPr b="1" lang="en" sz="1000">
                <a:solidFill>
                  <a:srgbClr val="FF0000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operations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return </a:t>
            </a:r>
            <a:r>
              <a:rPr lang="en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reduce(lambda acc, op: op(acc), </a:t>
            </a:r>
            <a:r>
              <a:rPr b="1" lang="en" sz="1000">
                <a:solidFill>
                  <a:srgbClr val="FF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operations</a:t>
            </a:r>
            <a:r>
              <a:rPr lang="en" sz="10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, initial_value)</a:t>
            </a:r>
            <a:endParaRPr sz="1000"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# Define operations as functions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operations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lambda x: add(x, 5)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,       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# Add 5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lambda x: multiply(x, 2)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,  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# Multiply by 2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lambda x: subtract(x, 3)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,  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# Subtract 3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lambda x: divide(x, 7)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,    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# Divide by 7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result = </a:t>
            </a:r>
            <a:r>
              <a:rPr lang="en" sz="1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apply_operations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(0, </a:t>
            </a:r>
            <a:r>
              <a:rPr b="1" lang="en" sz="1000">
                <a:solidFill>
                  <a:srgbClr val="FF0000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operations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# Start with 0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print(f"Final result: {result}") 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# Output: 1.0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/>
          <p:nvPr/>
        </p:nvSpPr>
        <p:spPr>
          <a:xfrm>
            <a:off x="-150" y="4691500"/>
            <a:ext cx="91440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1"/>
          <p:cNvSpPr txBox="1"/>
          <p:nvPr/>
        </p:nvSpPr>
        <p:spPr>
          <a:xfrm>
            <a:off x="6066175" y="4776875"/>
            <a:ext cx="177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Sourish Dasgupta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72" name="Google Shape;172;p31"/>
          <p:cNvSpPr txBox="1"/>
          <p:nvPr/>
        </p:nvSpPr>
        <p:spPr>
          <a:xfrm>
            <a:off x="547775" y="4776850"/>
            <a:ext cx="2756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IT560: Why OOP?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73" name="Google Shape;173;p31"/>
          <p:cNvSpPr/>
          <p:nvPr/>
        </p:nvSpPr>
        <p:spPr>
          <a:xfrm>
            <a:off x="4241850" y="4518475"/>
            <a:ext cx="646800" cy="655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06" y="4665724"/>
            <a:ext cx="40605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Can any system be modeled as stateless? Ex: Shopping Cart</a:t>
            </a:r>
            <a:endParaRPr sz="2120"/>
          </a:p>
        </p:txBody>
      </p:sp>
      <p:sp>
        <p:nvSpPr>
          <p:cNvPr id="177" name="Google Shape;177;p31"/>
          <p:cNvSpPr txBox="1"/>
          <p:nvPr/>
        </p:nvSpPr>
        <p:spPr>
          <a:xfrm>
            <a:off x="311700" y="955250"/>
            <a:ext cx="78912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Add items to the cart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Update item quantities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Remove items from the cart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highlight>
                  <a:srgbClr val="FFFF00"/>
                </a:highlight>
              </a:rPr>
              <a:t>Persist</a:t>
            </a:r>
            <a:r>
              <a:rPr lang="en"/>
              <a:t> the cart across multiple interactions or page reloads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highlight>
                  <a:srgbClr val="FFFF00"/>
                </a:highlight>
              </a:rPr>
              <a:t>Retain</a:t>
            </a:r>
            <a:r>
              <a:rPr lang="en"/>
              <a:t> the cart state until the order is placed or the session ends</a:t>
            </a:r>
            <a:endParaRPr/>
          </a:p>
        </p:txBody>
      </p:sp>
      <p:pic>
        <p:nvPicPr>
          <p:cNvPr descr="a shopping cart with a blue square with a smiley face on it (Provided by Tenor)"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9025" y="2782775"/>
            <a:ext cx="2999626" cy="16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/>
          <p:nvPr/>
        </p:nvSpPr>
        <p:spPr>
          <a:xfrm>
            <a:off x="-150" y="4691500"/>
            <a:ext cx="91440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2"/>
          <p:cNvSpPr txBox="1"/>
          <p:nvPr/>
        </p:nvSpPr>
        <p:spPr>
          <a:xfrm>
            <a:off x="6066175" y="4776875"/>
            <a:ext cx="177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Sourish Dasgupta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85" name="Google Shape;185;p32"/>
          <p:cNvSpPr txBox="1"/>
          <p:nvPr/>
        </p:nvSpPr>
        <p:spPr>
          <a:xfrm>
            <a:off x="547775" y="4776850"/>
            <a:ext cx="2756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IT560: Why OOP?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86" name="Google Shape;186;p32"/>
          <p:cNvSpPr/>
          <p:nvPr/>
        </p:nvSpPr>
        <p:spPr>
          <a:xfrm>
            <a:off x="4241850" y="4518475"/>
            <a:ext cx="646800" cy="655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06" y="4665724"/>
            <a:ext cx="40605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Why a shopping cart </a:t>
            </a:r>
            <a:r>
              <a:rPr lang="en" sz="2120" strike="sngStrike"/>
              <a:t>cannot</a:t>
            </a:r>
            <a:r>
              <a:rPr lang="en" sz="2120"/>
              <a:t> should not be stateless</a:t>
            </a:r>
            <a:endParaRPr sz="2120"/>
          </a:p>
        </p:txBody>
      </p:sp>
      <p:sp>
        <p:nvSpPr>
          <p:cNvPr id="190" name="Google Shape;190;p32"/>
          <p:cNvSpPr txBox="1"/>
          <p:nvPr/>
        </p:nvSpPr>
        <p:spPr>
          <a:xfrm>
            <a:off x="181200" y="800175"/>
            <a:ext cx="88401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</a:rPr>
              <a:t>Persistent State</a:t>
            </a:r>
            <a:r>
              <a:rPr lang="en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Must </a:t>
            </a:r>
            <a:r>
              <a:rPr i="1" lang="en" sz="1200">
                <a:solidFill>
                  <a:schemeClr val="dk1"/>
                </a:solidFill>
                <a:highlight>
                  <a:srgbClr val="FFFF00"/>
                </a:highlight>
              </a:rPr>
              <a:t>retain</a:t>
            </a:r>
            <a:r>
              <a:rPr i="1" lang="en" sz="1200">
                <a:solidFill>
                  <a:schemeClr val="dk1"/>
                </a:solidFill>
              </a:rPr>
              <a:t> the </a:t>
            </a:r>
            <a:r>
              <a:rPr i="1" lang="en" sz="1200">
                <a:solidFill>
                  <a:srgbClr val="0000FF"/>
                </a:solidFill>
              </a:rPr>
              <a:t>list of items</a:t>
            </a:r>
            <a:r>
              <a:rPr i="1" lang="en" sz="1200">
                <a:solidFill>
                  <a:schemeClr val="dk1"/>
                </a:solidFill>
              </a:rPr>
              <a:t> a user has </a:t>
            </a:r>
            <a:r>
              <a:rPr i="1" lang="en" sz="1200">
                <a:solidFill>
                  <a:srgbClr val="0000FF"/>
                </a:solidFill>
              </a:rPr>
              <a:t>added</a:t>
            </a:r>
            <a:r>
              <a:rPr i="1" lang="en" sz="1200">
                <a:solidFill>
                  <a:srgbClr val="FF0000"/>
                </a:solidFill>
              </a:rPr>
              <a:t> </a:t>
            </a:r>
            <a:r>
              <a:rPr i="1" lang="en" sz="1200">
                <a:solidFill>
                  <a:schemeClr val="dk1"/>
                </a:solidFill>
              </a:rPr>
              <a:t>and their </a:t>
            </a:r>
            <a:r>
              <a:rPr i="1" lang="en" sz="1200">
                <a:solidFill>
                  <a:srgbClr val="0000FF"/>
                </a:solidFill>
              </a:rPr>
              <a:t>respective quantities</a:t>
            </a:r>
            <a:endParaRPr sz="1200">
              <a:solidFill>
                <a:srgbClr val="0000FF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i="1" lang="en" sz="1200">
                <a:solidFill>
                  <a:schemeClr val="dk1"/>
                </a:solidFill>
                <a:highlight>
                  <a:srgbClr val="F4CCCC"/>
                </a:highlight>
              </a:rPr>
              <a:t>Cannot </a:t>
            </a:r>
            <a:r>
              <a:rPr i="1" lang="en" sz="1200">
                <a:solidFill>
                  <a:srgbClr val="FF0000"/>
                </a:solidFill>
                <a:highlight>
                  <a:srgbClr val="F4CCCC"/>
                </a:highlight>
              </a:rPr>
              <a:t>forget</a:t>
            </a:r>
            <a:r>
              <a:rPr lang="en" sz="1200">
                <a:solidFill>
                  <a:schemeClr val="dk1"/>
                </a:solidFill>
              </a:rPr>
              <a:t> the cart </a:t>
            </a:r>
            <a:r>
              <a:rPr lang="en" sz="1200">
                <a:solidFill>
                  <a:schemeClr val="dk1"/>
                </a:solidFill>
                <a:highlight>
                  <a:srgbClr val="F4CCCC"/>
                </a:highlight>
              </a:rPr>
              <a:t>contents after each request</a:t>
            </a:r>
            <a:r>
              <a:rPr lang="en" sz="1200">
                <a:solidFill>
                  <a:schemeClr val="dk1"/>
                </a:solidFill>
              </a:rPr>
              <a:t> (e.g., when the user navigates to a different page or refreshes the page)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</a:rPr>
              <a:t>User-Specific Data</a:t>
            </a:r>
            <a:r>
              <a:rPr lang="en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Each user's cart is unique → need to </a:t>
            </a:r>
            <a:r>
              <a:rPr i="1" lang="en" sz="1200">
                <a:solidFill>
                  <a:schemeClr val="dk1"/>
                </a:solidFill>
                <a:highlight>
                  <a:srgbClr val="FFFF00"/>
                </a:highlight>
              </a:rPr>
              <a:t>track</a:t>
            </a:r>
            <a:r>
              <a:rPr lang="en" sz="1200">
                <a:solidFill>
                  <a:schemeClr val="dk1"/>
                </a:solidFill>
              </a:rPr>
              <a:t> the </a:t>
            </a:r>
            <a:r>
              <a:rPr i="1" lang="en" sz="1200">
                <a:solidFill>
                  <a:srgbClr val="0000FF"/>
                </a:solidFill>
              </a:rPr>
              <a:t>items added</a:t>
            </a:r>
            <a:r>
              <a:rPr i="1" lang="en" sz="1200">
                <a:solidFill>
                  <a:schemeClr val="dk1"/>
                </a:solidFill>
              </a:rPr>
              <a:t> by a </a:t>
            </a:r>
            <a:r>
              <a:rPr i="1" lang="en" sz="1200" u="sng">
                <a:solidFill>
                  <a:srgbClr val="0000FF"/>
                </a:solidFill>
              </a:rPr>
              <a:t>specific</a:t>
            </a:r>
            <a:r>
              <a:rPr i="1" lang="en" sz="1200">
                <a:solidFill>
                  <a:schemeClr val="dk1"/>
                </a:solidFill>
              </a:rPr>
              <a:t> user, either in memory or a database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Stateless systems cannot tie specific data to a user without </a:t>
            </a:r>
            <a:r>
              <a:rPr lang="en" sz="1200">
                <a:solidFill>
                  <a:srgbClr val="FF0000"/>
                </a:solidFill>
                <a:highlight>
                  <a:srgbClr val="F4CCCC"/>
                </a:highlight>
              </a:rPr>
              <a:t>re-sending</a:t>
            </a:r>
            <a:r>
              <a:rPr lang="en" sz="1200">
                <a:solidFill>
                  <a:schemeClr val="dk1"/>
                </a:solidFill>
                <a:highlight>
                  <a:srgbClr val="F4CCCC"/>
                </a:highlight>
              </a:rPr>
              <a:t> all cart data with every request, which is </a:t>
            </a:r>
            <a:r>
              <a:rPr i="1" lang="en" sz="1200">
                <a:solidFill>
                  <a:srgbClr val="FF0000"/>
                </a:solidFill>
                <a:highlight>
                  <a:srgbClr val="F4CCCC"/>
                </a:highlight>
              </a:rPr>
              <a:t>inefficient</a:t>
            </a:r>
            <a:endParaRPr i="1" sz="1200">
              <a:solidFill>
                <a:srgbClr val="FF0000"/>
              </a:solidFill>
              <a:highlight>
                <a:srgbClr val="F4CCCC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</a:rPr>
              <a:t>Session Continuity</a:t>
            </a:r>
            <a:r>
              <a:rPr lang="en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Needs to </a:t>
            </a:r>
            <a:r>
              <a:rPr i="1" lang="en" sz="1200">
                <a:solidFill>
                  <a:schemeClr val="dk1"/>
                </a:solidFill>
                <a:highlight>
                  <a:srgbClr val="FFFF00"/>
                </a:highlight>
              </a:rPr>
              <a:t>persist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i="1" lang="en" sz="1200">
                <a:solidFill>
                  <a:schemeClr val="dk1"/>
                </a:solidFill>
              </a:rPr>
              <a:t>across a user's </a:t>
            </a:r>
            <a:r>
              <a:rPr i="1" lang="en" sz="1200">
                <a:solidFill>
                  <a:srgbClr val="0000FF"/>
                </a:solidFill>
              </a:rPr>
              <a:t>session</a:t>
            </a:r>
            <a:r>
              <a:rPr lang="en" sz="1200">
                <a:solidFill>
                  <a:srgbClr val="0000FF"/>
                </a:solidFill>
              </a:rPr>
              <a:t>,</a:t>
            </a:r>
            <a:r>
              <a:rPr lang="en" sz="1200">
                <a:solidFill>
                  <a:schemeClr val="dk1"/>
                </a:solidFill>
              </a:rPr>
              <a:t> potentially </a:t>
            </a:r>
            <a:r>
              <a:rPr i="1" lang="en" sz="1200">
                <a:solidFill>
                  <a:srgbClr val="0000FF"/>
                </a:solidFill>
              </a:rPr>
              <a:t>spanning</a:t>
            </a:r>
            <a:r>
              <a:rPr i="1" lang="en" sz="1200">
                <a:solidFill>
                  <a:schemeClr val="dk1"/>
                </a:solidFill>
              </a:rPr>
              <a:t> multiple requests or even days</a:t>
            </a:r>
            <a:r>
              <a:rPr lang="en" sz="1200">
                <a:solidFill>
                  <a:schemeClr val="dk1"/>
                </a:solidFill>
              </a:rPr>
              <a:t> (if they come back later)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Stateless systems cannot retain session continuity because they </a:t>
            </a:r>
            <a:r>
              <a:rPr lang="en" sz="1200">
                <a:solidFill>
                  <a:srgbClr val="FF0000"/>
                </a:solidFill>
                <a:highlight>
                  <a:srgbClr val="F4CCCC"/>
                </a:highlight>
              </a:rPr>
              <a:t>discard</a:t>
            </a:r>
            <a:r>
              <a:rPr lang="en" sz="1200">
                <a:solidFill>
                  <a:schemeClr val="dk1"/>
                </a:solidFill>
                <a:highlight>
                  <a:srgbClr val="F4CCCC"/>
                </a:highlight>
              </a:rPr>
              <a:t> all information between requests</a:t>
            </a:r>
            <a:endParaRPr sz="12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</a:rPr>
              <a:t>Performance Concerns</a:t>
            </a:r>
            <a:r>
              <a:rPr lang="en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In a stateless system, the client (browser) would </a:t>
            </a:r>
            <a:r>
              <a:rPr lang="en" sz="1200">
                <a:solidFill>
                  <a:schemeClr val="dk1"/>
                </a:solidFill>
                <a:highlight>
                  <a:srgbClr val="F4CCCC"/>
                </a:highlight>
              </a:rPr>
              <a:t>need to send the entire cart data</a:t>
            </a:r>
            <a:r>
              <a:rPr lang="en" sz="1200">
                <a:solidFill>
                  <a:schemeClr val="dk1"/>
                </a:solidFill>
              </a:rPr>
              <a:t> (e.g., all items, quantities) with every request to the server → </a:t>
            </a:r>
            <a:r>
              <a:rPr i="1" lang="en" sz="1200">
                <a:solidFill>
                  <a:srgbClr val="FF0000"/>
                </a:solidFill>
                <a:highlight>
                  <a:srgbClr val="F4CCCC"/>
                </a:highlight>
              </a:rPr>
              <a:t>inefficient</a:t>
            </a:r>
            <a:r>
              <a:rPr lang="en" sz="1200">
                <a:solidFill>
                  <a:schemeClr val="dk1"/>
                </a:solidFill>
              </a:rPr>
              <a:t> for larger carts and increases </a:t>
            </a:r>
            <a:r>
              <a:rPr i="1" lang="en" sz="1200">
                <a:solidFill>
                  <a:srgbClr val="FF0000"/>
                </a:solidFill>
                <a:highlight>
                  <a:srgbClr val="F4CCCC"/>
                </a:highlight>
              </a:rPr>
              <a:t>network overhead</a:t>
            </a:r>
            <a:endParaRPr i="1" sz="1200">
              <a:solidFill>
                <a:srgbClr val="FF0000"/>
              </a:solidFill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>
            <a:off x="88738" y="1338975"/>
            <a:ext cx="8979600" cy="2983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3"/>
          <p:cNvSpPr/>
          <p:nvPr/>
        </p:nvSpPr>
        <p:spPr>
          <a:xfrm>
            <a:off x="-150" y="4691500"/>
            <a:ext cx="9144000" cy="4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3"/>
          <p:cNvSpPr txBox="1"/>
          <p:nvPr/>
        </p:nvSpPr>
        <p:spPr>
          <a:xfrm>
            <a:off x="6066175" y="4776875"/>
            <a:ext cx="1774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Sourish Dasgupta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98" name="Google Shape;198;p33"/>
          <p:cNvSpPr txBox="1"/>
          <p:nvPr/>
        </p:nvSpPr>
        <p:spPr>
          <a:xfrm>
            <a:off x="547775" y="4776850"/>
            <a:ext cx="2756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IT560: Why OOP?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99" name="Google Shape;199;p33"/>
          <p:cNvSpPr/>
          <p:nvPr/>
        </p:nvSpPr>
        <p:spPr>
          <a:xfrm>
            <a:off x="4241850" y="4518475"/>
            <a:ext cx="646800" cy="6552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106" y="4665724"/>
            <a:ext cx="40605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What’s the stateful version</a:t>
            </a:r>
            <a:r>
              <a:rPr lang="en" sz="2120"/>
              <a:t>? </a:t>
            </a:r>
            <a:r>
              <a:rPr lang="en" sz="2120" u="sng">
                <a:solidFill>
                  <a:srgbClr val="0000FF"/>
                </a:solidFill>
                <a:highlight>
                  <a:srgbClr val="FFFF00"/>
                </a:highlight>
              </a:rPr>
              <a:t>Closure</a:t>
            </a:r>
            <a:r>
              <a:rPr lang="en" sz="2120"/>
              <a:t>-styled Encapsulation</a:t>
            </a:r>
            <a:endParaRPr sz="2120"/>
          </a:p>
        </p:txBody>
      </p:sp>
      <p:sp>
        <p:nvSpPr>
          <p:cNvPr id="203" name="Google Shape;203;p33"/>
          <p:cNvSpPr txBox="1"/>
          <p:nvPr/>
        </p:nvSpPr>
        <p:spPr>
          <a:xfrm>
            <a:off x="41550" y="1338975"/>
            <a:ext cx="2265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b="1" lang="en" sz="1000">
                <a:solidFill>
                  <a:srgbClr val="0000FF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create_calculator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state = 0 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000">
                <a:highlight>
                  <a:srgbClr val="A4C2F4"/>
                </a:highlight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b="1" lang="en" sz="1000">
                <a:solidFill>
                  <a:srgbClr val="FF0000"/>
                </a:solidFill>
                <a:highlight>
                  <a:srgbClr val="A4C2F4"/>
                </a:highlight>
                <a:latin typeface="Courier New"/>
                <a:ea typeface="Courier New"/>
                <a:cs typeface="Courier New"/>
                <a:sym typeface="Courier New"/>
              </a:rPr>
              <a:t>Encapsulated</a:t>
            </a:r>
            <a:r>
              <a:rPr b="1" lang="en" sz="1000">
                <a:highlight>
                  <a:srgbClr val="A4C2F4"/>
                </a:highlight>
                <a:latin typeface="Courier New"/>
                <a:ea typeface="Courier New"/>
                <a:cs typeface="Courier New"/>
                <a:sym typeface="Courier New"/>
              </a:rPr>
              <a:t> state</a:t>
            </a:r>
            <a:endParaRPr b="1" sz="1000">
              <a:highlight>
                <a:srgbClr val="A4C2F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def add(value):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nonlo</a:t>
            </a:r>
            <a:r>
              <a:rPr lang="en" sz="1000"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ca</a:t>
            </a:r>
            <a:r>
              <a:rPr lang="en" sz="1000"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state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state += value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return state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def subtract(value):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nonlocal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state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state -= value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return state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def multiply(value):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nonlocal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state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state *= value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    return state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4" name="Google Shape;204;p33"/>
          <p:cNvSpPr txBox="1"/>
          <p:nvPr/>
        </p:nvSpPr>
        <p:spPr>
          <a:xfrm>
            <a:off x="1953750" y="1570700"/>
            <a:ext cx="4802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def divide(value):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chemeClr val="dk1"/>
                </a:solidFill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nonlocal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state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value == 0: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return "Error: Division by zero"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state /= value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state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def reset():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00">
                <a:solidFill>
                  <a:schemeClr val="dk1"/>
                </a:solidFill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nonlocal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state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state = 0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state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def get_state():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state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return add, subtract, multiply, divide, reset, get_state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6795075" y="1265150"/>
            <a:ext cx="22653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Example Usage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add, subtract, multiply, divide, reset, get_state = </a:t>
            </a:r>
            <a:r>
              <a:rPr b="1" lang="en" sz="1000">
                <a:solidFill>
                  <a:srgbClr val="0000FF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create_calculator</a:t>
            </a:r>
            <a:r>
              <a:rPr lang="en" sz="100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00">
              <a:solidFill>
                <a:schemeClr val="dk1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print(add(5))         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Output: 5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print(multiply(2))    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Output: 10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print(subtract(3))    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Output: 7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print(divide(7))      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Output: 1.0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print(get_state())    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Output: 1.0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print(reset())        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Output: 0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206" name="Google Shape;206;p33"/>
          <p:cNvCxnSpPr/>
          <p:nvPr/>
        </p:nvCxnSpPr>
        <p:spPr>
          <a:xfrm>
            <a:off x="6684977" y="1769550"/>
            <a:ext cx="0" cy="180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33"/>
          <p:cNvCxnSpPr/>
          <p:nvPr/>
        </p:nvCxnSpPr>
        <p:spPr>
          <a:xfrm>
            <a:off x="2126259" y="1822156"/>
            <a:ext cx="0" cy="180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